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slideLayouts/slideLayout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5.xml" ContentType="application/vnd.openxmlformats-officedocument.theme+xml"/>
  <Override PartName="/ppt/slideLayouts/slideLayout5.xml" ContentType="application/vnd.openxmlformats-officedocument.presentationml.slideLayout+xml"/>
  <Override PartName="/ppt/theme/theme6.xml" ContentType="application/vnd.openxmlformats-officedocument.theme+xml"/>
  <Override PartName="/ppt/slideLayouts/slideLayout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6" r:id="rId1"/>
    <p:sldMasterId id="2147483769" r:id="rId2"/>
    <p:sldMasterId id="2147483772" r:id="rId3"/>
    <p:sldMasterId id="2147483794" r:id="rId4"/>
    <p:sldMasterId id="2147483803" r:id="rId5"/>
    <p:sldMasterId id="2147483811" r:id="rId6"/>
    <p:sldMasterId id="2147483780" r:id="rId7"/>
  </p:sldMasterIdLst>
  <p:notesMasterIdLst>
    <p:notesMasterId r:id="rId16"/>
  </p:notesMasterIdLst>
  <p:handoutMasterIdLst>
    <p:handoutMasterId r:id="rId17"/>
  </p:handoutMasterIdLst>
  <p:sldIdLst>
    <p:sldId id="264" r:id="rId8"/>
    <p:sldId id="273" r:id="rId9"/>
    <p:sldId id="283" r:id="rId10"/>
    <p:sldId id="278" r:id="rId11"/>
    <p:sldId id="279" r:id="rId12"/>
    <p:sldId id="280" r:id="rId13"/>
    <p:sldId id="281" r:id="rId14"/>
    <p:sldId id="277" r:id="rId15"/>
  </p:sldIdLst>
  <p:sldSz cx="9144000" cy="514826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orient="horz" pos="3028" userDrawn="1">
          <p15:clr>
            <a:srgbClr val="A4A3A4"/>
          </p15:clr>
        </p15:guide>
        <p15:guide id="4" pos="5511" userDrawn="1">
          <p15:clr>
            <a:srgbClr val="A4A3A4"/>
          </p15:clr>
        </p15:guide>
        <p15:guide id="5" orient="horz" pos="272">
          <p15:clr>
            <a:srgbClr val="A4A3A4"/>
          </p15:clr>
        </p15:guide>
        <p15:guide id="6" orient="horz" pos="2971">
          <p15:clr>
            <a:srgbClr val="A4A3A4"/>
          </p15:clr>
        </p15:guide>
        <p15:guide id="7" orient="horz" pos="930">
          <p15:clr>
            <a:srgbClr val="A4A3A4"/>
          </p15:clr>
        </p15:guide>
        <p15:guide id="8" orient="horz" pos="1337">
          <p15:clr>
            <a:srgbClr val="A4A3A4"/>
          </p15:clr>
        </p15:guide>
        <p15:guide id="9" orient="horz" pos="2086">
          <p15:clr>
            <a:srgbClr val="A4A3A4"/>
          </p15:clr>
        </p15:guide>
        <p15:guide id="10" pos="2331">
          <p15:clr>
            <a:srgbClr val="A4A3A4"/>
          </p15:clr>
        </p15:guide>
        <p15:guide id="11" pos="726">
          <p15:clr>
            <a:srgbClr val="A4A3A4"/>
          </p15:clr>
        </p15:guide>
        <p15:guide id="12" pos="875">
          <p15:clr>
            <a:srgbClr val="A4A3A4"/>
          </p15:clr>
        </p15:guide>
        <p15:guide id="13" pos="1260">
          <p15:clr>
            <a:srgbClr val="A4A3A4"/>
          </p15:clr>
        </p15:guide>
        <p15:guide id="14" pos="1410">
          <p15:clr>
            <a:srgbClr val="A4A3A4"/>
          </p15:clr>
        </p15:guide>
        <p15:guide id="15" pos="1796">
          <p15:clr>
            <a:srgbClr val="A4A3A4"/>
          </p15:clr>
        </p15:guide>
        <p15:guide id="16" pos="1944">
          <p15:clr>
            <a:srgbClr val="A4A3A4"/>
          </p15:clr>
        </p15:guide>
        <p15:guide id="17" pos="2481">
          <p15:clr>
            <a:srgbClr val="A4A3A4"/>
          </p15:clr>
        </p15:guide>
        <p15:guide id="18" pos="2869">
          <p15:clr>
            <a:srgbClr val="A4A3A4"/>
          </p15:clr>
        </p15:guide>
        <p15:guide id="19" pos="3029">
          <p15:clr>
            <a:srgbClr val="A4A3A4"/>
          </p15:clr>
        </p15:guide>
        <p15:guide id="20" pos="3402">
          <p15:clr>
            <a:srgbClr val="A4A3A4"/>
          </p15:clr>
        </p15:guide>
        <p15:guide id="21" pos="3552">
          <p15:clr>
            <a:srgbClr val="A4A3A4"/>
          </p15:clr>
        </p15:guide>
        <p15:guide id="22" pos="3938">
          <p15:clr>
            <a:srgbClr val="A4A3A4"/>
          </p15:clr>
        </p15:guide>
        <p15:guide id="23" pos="4086">
          <p15:clr>
            <a:srgbClr val="A4A3A4"/>
          </p15:clr>
        </p15:guide>
        <p15:guide id="24" pos="4473">
          <p15:clr>
            <a:srgbClr val="A4A3A4"/>
          </p15:clr>
        </p15:guide>
        <p15:guide id="25" pos="4621">
          <p15:clr>
            <a:srgbClr val="A4A3A4"/>
          </p15:clr>
        </p15:guide>
        <p15:guide id="26" pos="5008">
          <p15:clr>
            <a:srgbClr val="A4A3A4"/>
          </p15:clr>
        </p15:guide>
        <p15:guide id="27" pos="5157">
          <p15:clr>
            <a:srgbClr val="A4A3A4"/>
          </p15:clr>
        </p15:guide>
        <p15:guide id="28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333333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77" autoAdjust="0"/>
    <p:restoredTop sz="86419" autoAdjust="0"/>
  </p:normalViewPr>
  <p:slideViewPr>
    <p:cSldViewPr snapToGrid="0">
      <p:cViewPr>
        <p:scale>
          <a:sx n="200" d="100"/>
          <a:sy n="200" d="100"/>
        </p:scale>
        <p:origin x="552" y="432"/>
      </p:cViewPr>
      <p:guideLst>
        <p:guide orient="horz" pos="261"/>
        <p:guide pos="340"/>
        <p:guide orient="horz" pos="3028"/>
        <p:guide pos="5511"/>
        <p:guide orient="horz" pos="272"/>
        <p:guide orient="horz" pos="2971"/>
        <p:guide orient="horz" pos="930"/>
        <p:guide orient="horz" pos="1337"/>
        <p:guide orient="horz" pos="2086"/>
        <p:guide pos="2331"/>
        <p:guide pos="726"/>
        <p:guide pos="875"/>
        <p:guide pos="1260"/>
        <p:guide pos="1410"/>
        <p:guide pos="1796"/>
        <p:guide pos="1944"/>
        <p:guide pos="2481"/>
        <p:guide pos="2869"/>
        <p:guide pos="3029"/>
        <p:guide pos="3402"/>
        <p:guide pos="3552"/>
        <p:guide pos="3938"/>
        <p:guide pos="4086"/>
        <p:guide pos="4473"/>
        <p:guide pos="4621"/>
        <p:guide pos="5008"/>
        <p:guide pos="5157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72" d="100"/>
          <a:sy n="172" d="100"/>
        </p:scale>
        <p:origin x="6552" y="208"/>
      </p:cViewPr>
      <p:guideLst>
        <p:guide orient="horz" pos="2880"/>
        <p:guide pos="2160"/>
      </p:guideLst>
    </p:cSldViewPr>
  </p:notesViewPr>
  <p:gridSpacing cx="1080136" cy="108013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6DCCD-FB14-4FA8-B1C2-D065E82645DF}" type="datetimeFigureOut">
              <a:rPr lang="ru-RU" smtClean="0"/>
              <a:pPr/>
              <a:t>21.04.2024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D96E1-DF61-4A53-9932-3DFD8899BB9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0548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084D8A-822D-488E-8D1C-8C90CBE022BE}" type="datetimeFigureOut">
              <a:rPr lang="ru-RU" smtClean="0"/>
              <a:pPr/>
              <a:t>21.04.2024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70B7F-3432-4DBE-B821-B38A127FB2D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92022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39749" y="2122487"/>
            <a:ext cx="5711825" cy="1189037"/>
          </a:xfrm>
          <a:prstGeom prst="rect">
            <a:avLst/>
          </a:prstGeom>
        </p:spPr>
        <p:txBody>
          <a:bodyPr lIns="0" tIns="0" rIns="0" bIns="0"/>
          <a:lstStyle>
            <a:lvl1pPr>
              <a:defRPr sz="2700" b="1">
                <a:solidFill>
                  <a:srgbClr val="404040"/>
                </a:solidFill>
                <a:latin typeface="+mn-lt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7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Arial"/>
              </a:rPr>
              <a:t>Тема презентации</a:t>
            </a:r>
            <a:endParaRPr kumimoji="0" lang="en-US" sz="27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9749" y="3798267"/>
            <a:ext cx="5711825" cy="28468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ru-RU" dirty="0">
                <a:latin typeface="Arial" pitchFamily="34" charset="0"/>
                <a:cs typeface="Arial" pitchFamily="34" charset="0"/>
              </a:rPr>
              <a:t>Наименование мероприятия </a:t>
            </a:r>
            <a:r>
              <a:rPr lang="en-US" dirty="0">
                <a:latin typeface="Arial" pitchFamily="34" charset="0"/>
                <a:cs typeface="Arial" pitchFamily="34" charset="0"/>
              </a:rPr>
              <a:t>/</a:t>
            </a:r>
            <a:r>
              <a:rPr lang="ru-RU" dirty="0">
                <a:latin typeface="Arial" pitchFamily="34" charset="0"/>
                <a:cs typeface="Arial" pitchFamily="34" charset="0"/>
              </a:rPr>
              <a:t> название площадки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539749" y="4212000"/>
            <a:ext cx="5711825" cy="21848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b="1" dirty="0">
                <a:solidFill>
                  <a:srgbClr val="333333"/>
                </a:solidFill>
                <a:latin typeface="Arial" panose="020B0604020202020204" pitchFamily="34" charset="0"/>
                <a:ea typeface="Rosatom Light" pitchFamily="34" charset="-52"/>
                <a:cs typeface="Arial" pitchFamily="34" charset="0"/>
              </a:rPr>
              <a:t>ФИО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4428000"/>
            <a:ext cx="5711825" cy="28468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>
                <a:solidFill>
                  <a:srgbClr val="333333"/>
                </a:solidFill>
                <a:latin typeface="Arial" pitchFamily="34" charset="0"/>
                <a:ea typeface="Rosatom Light" pitchFamily="34" charset="-52"/>
                <a:cs typeface="Arial" pitchFamily="34" charset="0"/>
              </a:rPr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8705562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картин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4568371"/>
            <a:ext cx="4014788" cy="148092"/>
          </a:xfrm>
          <a:prstGeom prst="rect">
            <a:avLst/>
          </a:prstGeom>
        </p:spPr>
        <p:txBody>
          <a:bodyPr lIns="0" tIns="0" rIns="0" bIns="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Место для указания источников и сносок</a:t>
            </a:r>
            <a:endParaRPr lang="en-US" dirty="0"/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8186737" y="4579414"/>
            <a:ext cx="561975" cy="13704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DF24603-9A1B-F342-92E0-89DE32840F75}" type="slidenum">
              <a:rPr lang="en-US" sz="700" smtClean="0"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7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539750" y="431800"/>
            <a:ext cx="6561138" cy="330200"/>
          </a:xfrm>
          <a:prstGeom prst="rect">
            <a:avLst/>
          </a:prstGeom>
        </p:spPr>
        <p:txBody>
          <a:bodyPr lIns="0" tIns="0" rIns="0" bIns="0"/>
          <a:lstStyle>
            <a:lvl1pPr>
              <a:defRPr sz="2300" b="1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39750" y="1476376"/>
            <a:ext cx="4014788" cy="246590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itchFamily="34" charset="0"/>
              <a:buNone/>
              <a:defRPr sz="120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ru-RU" sz="1200" dirty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rPr>
              <a:t>Текст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/>
          </p:nvPr>
        </p:nvSpPr>
        <p:spPr>
          <a:xfrm>
            <a:off x="4808538" y="1476375"/>
            <a:ext cx="3940175" cy="24569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00">
                <a:latin typeface="Arial" pitchFamily="34" charset="0"/>
                <a:cs typeface="Arial" pitchFamily="34" charset="0"/>
              </a:defRPr>
            </a:lvl1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999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ы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hart Placeholder 4"/>
          <p:cNvSpPr>
            <a:spLocks noGrp="1"/>
          </p:cNvSpPr>
          <p:nvPr>
            <p:ph type="chart" sz="quarter" idx="16"/>
          </p:nvPr>
        </p:nvSpPr>
        <p:spPr>
          <a:xfrm>
            <a:off x="539750" y="1476375"/>
            <a:ext cx="4014788" cy="18351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700"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16" name="Chart Placeholder 4"/>
          <p:cNvSpPr>
            <a:spLocks noGrp="1"/>
          </p:cNvSpPr>
          <p:nvPr>
            <p:ph type="chart" sz="quarter" idx="17"/>
          </p:nvPr>
        </p:nvSpPr>
        <p:spPr>
          <a:xfrm>
            <a:off x="4808538" y="1476375"/>
            <a:ext cx="3940175" cy="18351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700"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4568371"/>
            <a:ext cx="4014788" cy="148092"/>
          </a:xfrm>
          <a:prstGeom prst="rect">
            <a:avLst/>
          </a:prstGeom>
        </p:spPr>
        <p:txBody>
          <a:bodyPr lIns="0" tIns="0" rIns="0" bIns="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Место для указания источников и сносок</a:t>
            </a:r>
            <a:endParaRPr lang="en-US" dirty="0"/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>
          <a:xfrm>
            <a:off x="8186737" y="4579414"/>
            <a:ext cx="561975" cy="13704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DF24603-9A1B-F342-92E0-89DE32840F75}" type="slidenum">
              <a:rPr lang="en-US" sz="700" smtClean="0"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7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539750" y="431800"/>
            <a:ext cx="6561138" cy="330200"/>
          </a:xfrm>
          <a:prstGeom prst="rect">
            <a:avLst/>
          </a:prstGeom>
        </p:spPr>
        <p:txBody>
          <a:bodyPr lIns="0" tIns="0" rIns="0" bIns="0"/>
          <a:lstStyle>
            <a:lvl1pPr>
              <a:defRPr sz="2300" b="1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8" hasCustomPrompt="1"/>
          </p:nvPr>
        </p:nvSpPr>
        <p:spPr>
          <a:xfrm>
            <a:off x="539750" y="3482975"/>
            <a:ext cx="4014788" cy="76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ru-RU" sz="1200" dirty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rPr>
              <a:t>Текст</a:t>
            </a:r>
          </a:p>
        </p:txBody>
      </p:sp>
      <p:sp>
        <p:nvSpPr>
          <p:cNvPr id="19" name="Текст 2"/>
          <p:cNvSpPr>
            <a:spLocks noGrp="1"/>
          </p:cNvSpPr>
          <p:nvPr>
            <p:ph type="body" sz="quarter" idx="19" hasCustomPrompt="1"/>
          </p:nvPr>
        </p:nvSpPr>
        <p:spPr>
          <a:xfrm>
            <a:off x="4808538" y="3479346"/>
            <a:ext cx="3940174" cy="76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ru-RU" sz="1200" dirty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rPr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645409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ы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39750" y="1476375"/>
            <a:ext cx="4014788" cy="28013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en-US" sz="700" kern="1200" dirty="0" smtClean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lang="en-US" sz="1200" kern="1200" dirty="0" smtClean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lang="en-US" sz="1200" kern="1200" dirty="0" smtClean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lang="en-US" sz="1200" kern="1200" dirty="0" smtClean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lang="en-US" sz="1200" kern="1200" dirty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ru-RU" dirty="0"/>
              <a:t>Контент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9" hasCustomPrompt="1"/>
          </p:nvPr>
        </p:nvSpPr>
        <p:spPr>
          <a:xfrm>
            <a:off x="4808539" y="1476375"/>
            <a:ext cx="3940174" cy="28013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en-US" sz="700" kern="1200" dirty="0" smtClean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lang="en-US" sz="1200" kern="1200" dirty="0" smtClean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lang="en-US" sz="1200" kern="1200" dirty="0" smtClean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lang="en-US" sz="1200" kern="1200" dirty="0" smtClean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lang="en-US" sz="1200" kern="1200" dirty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ru-RU" dirty="0"/>
              <a:t>Контент</a:t>
            </a:r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4568371"/>
            <a:ext cx="4014788" cy="148092"/>
          </a:xfrm>
          <a:prstGeom prst="rect">
            <a:avLst/>
          </a:prstGeom>
        </p:spPr>
        <p:txBody>
          <a:bodyPr lIns="0" tIns="0" rIns="0" bIns="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Место для указания источников и сносок</a:t>
            </a:r>
            <a:endParaRPr lang="en-US" dirty="0"/>
          </a:p>
        </p:txBody>
      </p:sp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8186737" y="4579414"/>
            <a:ext cx="561975" cy="13704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DF24603-9A1B-F342-92E0-89DE32840F75}" type="slidenum">
              <a:rPr lang="en-US" sz="700" smtClean="0"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7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39750" y="431800"/>
            <a:ext cx="6561138" cy="330200"/>
          </a:xfrm>
          <a:prstGeom prst="rect">
            <a:avLst/>
          </a:prstGeom>
        </p:spPr>
        <p:txBody>
          <a:bodyPr lIns="0" tIns="0" rIns="0" bIns="0"/>
          <a:lstStyle>
            <a:lvl1pPr>
              <a:defRPr sz="2300" b="1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476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hart Placeholder 4"/>
          <p:cNvSpPr>
            <a:spLocks noGrp="1"/>
          </p:cNvSpPr>
          <p:nvPr>
            <p:ph type="chart" sz="quarter" idx="17"/>
          </p:nvPr>
        </p:nvSpPr>
        <p:spPr>
          <a:xfrm>
            <a:off x="4808537" y="1476375"/>
            <a:ext cx="3940175" cy="250787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lang="en-US" sz="700" kern="1200" dirty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39750" y="1476375"/>
            <a:ext cx="4014788" cy="2458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charset="0"/>
              <a:buNone/>
              <a:defRPr lang="en-US" sz="1200" kern="1200" dirty="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ru-RU" dirty="0"/>
              <a:t>Текст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4568371"/>
            <a:ext cx="4014788" cy="148092"/>
          </a:xfrm>
          <a:prstGeom prst="rect">
            <a:avLst/>
          </a:prstGeom>
        </p:spPr>
        <p:txBody>
          <a:bodyPr lIns="0" tIns="0" rIns="0" bIns="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Место для указания источников и сносок</a:t>
            </a:r>
            <a:endParaRPr lang="en-US" dirty="0"/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8186737" y="4579414"/>
            <a:ext cx="561975" cy="13704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DF24603-9A1B-F342-92E0-89DE32840F75}" type="slidenum">
              <a:rPr lang="en-US" sz="700" smtClean="0"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7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539750" y="431800"/>
            <a:ext cx="6561138" cy="330200"/>
          </a:xfrm>
          <a:prstGeom prst="rect">
            <a:avLst/>
          </a:prstGeom>
        </p:spPr>
        <p:txBody>
          <a:bodyPr lIns="0" tIns="0" rIns="0" bIns="0"/>
          <a:lstStyle>
            <a:lvl1pPr>
              <a:defRPr sz="2300" b="1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775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ключите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39749" y="1476375"/>
            <a:ext cx="4860925" cy="12740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780"/>
              </a:lnSpc>
              <a:spcBef>
                <a:spcPts val="0"/>
              </a:spcBef>
              <a:buFontTx/>
              <a:buNone/>
              <a:defRPr sz="4100" b="1">
                <a:solidFill>
                  <a:srgbClr val="33333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4488543"/>
            <a:ext cx="4860925" cy="227920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50" b="1">
                <a:solidFill>
                  <a:srgbClr val="3333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Дата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3537857"/>
            <a:ext cx="4860925" cy="94637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rgbClr val="3333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Основная информация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3083605"/>
            <a:ext cx="4860925" cy="2279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rgbClr val="3333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ФИО</a:t>
            </a:r>
          </a:p>
        </p:txBody>
      </p:sp>
      <p:sp>
        <p:nvSpPr>
          <p:cNvPr id="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539750" y="3311525"/>
            <a:ext cx="4860925" cy="2279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rgbClr val="3333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109050184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5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839"/>
          </a:xfrm>
          <a:prstGeom prst="rect">
            <a:avLst/>
          </a:prstGeom>
        </p:spPr>
      </p:pic>
      <p:pic>
        <p:nvPicPr>
          <p:cNvPr id="4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0" y="431800"/>
            <a:ext cx="816864" cy="104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016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3514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35879" cy="514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453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35879" cy="514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453715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35879" cy="514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453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0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35879" cy="514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453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32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burnaev.m.a@edu.mirea.ru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bondar.a.s@edu.mirea.r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latin typeface="Arial" pitchFamily="34" charset="0"/>
                <a:cs typeface="Arial" pitchFamily="34" charset="0"/>
              </a:rPr>
              <a:t>EmoClassify</a:t>
            </a:r>
            <a:endParaRPr lang="ru-RU" sz="4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Текст 3"/>
          <p:cNvSpPr>
            <a:spLocks noGrp="1"/>
          </p:cNvSpPr>
          <p:nvPr>
            <p:ph type="body" sz="quarter" idx="11"/>
          </p:nvPr>
        </p:nvSpPr>
        <p:spPr>
          <a:xfrm>
            <a:off x="539749" y="2984769"/>
            <a:ext cx="5711825" cy="218486"/>
          </a:xfrm>
          <a:prstGeom prst="rect">
            <a:avLst/>
          </a:prstGeom>
        </p:spPr>
        <p:txBody>
          <a:bodyPr/>
          <a:lstStyle/>
          <a:p>
            <a:r>
              <a:rPr lang="ru-RU" b="1" dirty="0">
                <a:latin typeface="Arial" pitchFamily="34" charset="0"/>
                <a:cs typeface="Arial" pitchFamily="34" charset="0"/>
              </a:rPr>
              <a:t>Команда Йогурт:</a:t>
            </a:r>
          </a:p>
          <a:p>
            <a:r>
              <a:rPr lang="ru-RU" sz="1100" dirty="0">
                <a:latin typeface="Arial" pitchFamily="34" charset="0"/>
                <a:cs typeface="Arial" pitchFamily="34" charset="0"/>
              </a:rPr>
              <a:t>Бурнаев Михаил Александрович</a:t>
            </a:r>
          </a:p>
          <a:p>
            <a:r>
              <a:rPr lang="ru-RU" sz="1100" b="1" dirty="0">
                <a:latin typeface="Arial" pitchFamily="34" charset="0"/>
                <a:cs typeface="Arial" pitchFamily="34" charset="0"/>
              </a:rPr>
              <a:t>Бондарь Александра Сергеевна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/>
          </p:nvPr>
        </p:nvSpPr>
        <p:spPr>
          <a:xfrm>
            <a:off x="539749" y="4089096"/>
            <a:ext cx="5711825" cy="284683"/>
          </a:xfrm>
          <a:prstGeom prst="rect">
            <a:avLst/>
          </a:prstGeom>
        </p:spPr>
        <p:txBody>
          <a:bodyPr/>
          <a:lstStyle/>
          <a:p>
            <a:r>
              <a:rPr lang="ru-RU" dirty="0">
                <a:latin typeface="Arial" pitchFamily="34" charset="0"/>
                <a:cs typeface="Arial" pitchFamily="34" charset="0"/>
              </a:rPr>
              <a:t>МИРЭА – Российский Технологический университет</a:t>
            </a:r>
            <a:br>
              <a:rPr lang="ru-RU" dirty="0">
                <a:latin typeface="Arial" pitchFamily="34" charset="0"/>
                <a:cs typeface="Arial" pitchFamily="34" charset="0"/>
              </a:rPr>
            </a:br>
            <a:r>
              <a:rPr lang="ru-RU" dirty="0">
                <a:latin typeface="Arial" pitchFamily="34" charset="0"/>
                <a:cs typeface="Arial" pitchFamily="34" charset="0"/>
              </a:rPr>
              <a:t>Программная инженерия</a:t>
            </a:r>
          </a:p>
          <a:p>
            <a:r>
              <a:rPr lang="ru-RU" dirty="0">
                <a:latin typeface="Arial" pitchFamily="34" charset="0"/>
                <a:cs typeface="Arial" pitchFamily="34" charset="0"/>
              </a:rPr>
              <a:t>3 курс</a:t>
            </a:r>
          </a:p>
        </p:txBody>
      </p:sp>
    </p:spTree>
    <p:extLst>
      <p:ext uri="{BB962C8B-B14F-4D97-AF65-F5344CB8AC3E}">
        <p14:creationId xmlns:p14="http://schemas.microsoft.com/office/powerpoint/2010/main" val="1214510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Заголовок 2">
            <a:extLst>
              <a:ext uri="{FF2B5EF4-FFF2-40B4-BE49-F238E27FC236}">
                <a16:creationId xmlns:a16="http://schemas.microsoft.com/office/drawing/2014/main" id="{583FFD9C-780A-4F7F-889A-36627DA99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431800"/>
            <a:ext cx="6561138" cy="330200"/>
          </a:xfrm>
        </p:spPr>
        <p:txBody>
          <a:bodyPr/>
          <a:lstStyle/>
          <a:p>
            <a:r>
              <a:rPr lang="ru-RU" dirty="0"/>
              <a:t>Команда «Йогурт»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4552789-EF05-4ED6-8BC1-152F3189E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068" y="1015007"/>
            <a:ext cx="4741863" cy="35563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A9AC25-3605-4F24-BBF7-3AE320BC56B8}"/>
              </a:ext>
            </a:extLst>
          </p:cNvPr>
          <p:cNvSpPr txBox="1"/>
          <p:nvPr/>
        </p:nvSpPr>
        <p:spPr>
          <a:xfrm>
            <a:off x="0" y="1562100"/>
            <a:ext cx="2199256" cy="1447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dirty="0"/>
              <a:t>Бурнаев М.А.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hlinkClick r:id="rId3"/>
              </a:rPr>
              <a:t>burnaev.m.a@edu.mirea.ru</a:t>
            </a:r>
            <a:endParaRPr lang="en-US" sz="1400" dirty="0"/>
          </a:p>
          <a:p>
            <a:pPr>
              <a:lnSpc>
                <a:spcPct val="200000"/>
              </a:lnSpc>
            </a:pPr>
            <a:r>
              <a:rPr lang="en-US" sz="1400" dirty="0"/>
              <a:t>@</a:t>
            </a:r>
            <a:r>
              <a:rPr lang="en-US" sz="1400" dirty="0" err="1"/>
              <a:t>cooperos</a:t>
            </a:r>
            <a:endParaRPr lang="ru-RU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32062F-2D3A-426E-B85C-4E16C586FEC1}"/>
              </a:ext>
            </a:extLst>
          </p:cNvPr>
          <p:cNvSpPr txBox="1"/>
          <p:nvPr/>
        </p:nvSpPr>
        <p:spPr>
          <a:xfrm>
            <a:off x="6942931" y="1562100"/>
            <a:ext cx="2047740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dirty="0"/>
              <a:t>Бондарь А.С.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hlinkClick r:id="rId4"/>
              </a:rPr>
              <a:t>bondar.a.s@edu.mirea.ru</a:t>
            </a:r>
            <a:endParaRPr lang="en-US" sz="1400" dirty="0"/>
          </a:p>
          <a:p>
            <a:pPr>
              <a:lnSpc>
                <a:spcPct val="200000"/>
              </a:lnSpc>
            </a:pPr>
            <a:r>
              <a:rPr lang="en-US" sz="1400" dirty="0"/>
              <a:t>@</a:t>
            </a:r>
            <a:r>
              <a:rPr lang="en-US" sz="1400" dirty="0" err="1"/>
              <a:t>cooper_alexx</a:t>
            </a:r>
            <a:endParaRPr lang="ru-RU" sz="1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6144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396083-6104-4EC6-8A9C-8529F8B12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71" y="2470997"/>
            <a:ext cx="8238565" cy="20647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836AFD-A088-4B4E-8138-CCD46EC5B43B}"/>
              </a:ext>
            </a:extLst>
          </p:cNvPr>
          <p:cNvSpPr txBox="1"/>
          <p:nvPr/>
        </p:nvSpPr>
        <p:spPr>
          <a:xfrm>
            <a:off x="642938" y="900113"/>
            <a:ext cx="13773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CREMA-D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RAVDESS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SAVEE</a:t>
            </a:r>
            <a:endParaRPr lang="ru-RU" dirty="0"/>
          </a:p>
        </p:txBody>
      </p:sp>
      <p:sp>
        <p:nvSpPr>
          <p:cNvPr id="19" name="Заголовок 2">
            <a:extLst>
              <a:ext uri="{FF2B5EF4-FFF2-40B4-BE49-F238E27FC236}">
                <a16:creationId xmlns:a16="http://schemas.microsoft.com/office/drawing/2014/main" id="{583FFD9C-780A-4F7F-889A-36627DA99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431800"/>
            <a:ext cx="6561138" cy="330200"/>
          </a:xfrm>
        </p:spPr>
        <p:txBody>
          <a:bodyPr/>
          <a:lstStyle/>
          <a:p>
            <a:r>
              <a:rPr lang="ru-RU" sz="2400" dirty="0"/>
              <a:t>Используемые данные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0710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Модель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C745FEC-0569-4B34-8588-276913135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138" y="993156"/>
            <a:ext cx="3324548" cy="163828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33CAFAE-3946-4F0B-955E-B8038203F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431" y="2753101"/>
            <a:ext cx="6561138" cy="22665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23A278A-38BB-4AB9-8820-E672233BC9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021" y="842378"/>
            <a:ext cx="4005842" cy="178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33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Оценка эмоций на видео</a:t>
            </a:r>
            <a:endParaRPr lang="ru-RU" dirty="0"/>
          </a:p>
        </p:txBody>
      </p:sp>
      <p:pic>
        <p:nvPicPr>
          <p:cNvPr id="2050" name="Picture 2" descr="Pytorch logo - Social media &amp; Logos Icons">
            <a:extLst>
              <a:ext uri="{FF2B5EF4-FFF2-40B4-BE49-F238E27FC236}">
                <a16:creationId xmlns:a16="http://schemas.microsoft.com/office/drawing/2014/main" id="{3AD4D0BF-D810-4446-9416-200ECA51D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2" y="596900"/>
            <a:ext cx="2990850" cy="14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8CBB608-6105-40BF-8AFF-7846425EA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712" y="2257425"/>
            <a:ext cx="3105583" cy="214342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8FDC5E8-20A0-4177-AA64-581BF01428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550" y="859630"/>
            <a:ext cx="5357813" cy="21431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45A2CF8-EB84-4159-9F45-4AB8BBD007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1907" y="3027624"/>
            <a:ext cx="4014355" cy="212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72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49263" y="422275"/>
            <a:ext cx="6561138" cy="330200"/>
          </a:xfrm>
        </p:spPr>
        <p:txBody>
          <a:bodyPr/>
          <a:lstStyle/>
          <a:p>
            <a:r>
              <a:rPr lang="en-US" altLang="ru-RU" sz="2400" dirty="0"/>
              <a:t>API </a:t>
            </a:r>
            <a:r>
              <a:rPr lang="ru-RU" altLang="ru-RU" sz="2400" dirty="0"/>
              <a:t>и прикладное решение</a:t>
            </a:r>
            <a:endParaRPr lang="ru-RU" dirty="0"/>
          </a:p>
        </p:txBody>
      </p:sp>
      <p:pic>
        <p:nvPicPr>
          <p:cNvPr id="3074" name="Picture 2" descr="Flask&quot; Icon - Download for free – Iconduck">
            <a:extLst>
              <a:ext uri="{FF2B5EF4-FFF2-40B4-BE49-F238E27FC236}">
                <a16:creationId xmlns:a16="http://schemas.microsoft.com/office/drawing/2014/main" id="{401D77FD-3366-44A0-AEAC-52FEF211C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200" y="966285"/>
            <a:ext cx="1812925" cy="232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8B7040-9872-45A2-A1D9-96B895B310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865"/>
          <a:stretch/>
        </p:blipFill>
        <p:spPr>
          <a:xfrm>
            <a:off x="449263" y="1032960"/>
            <a:ext cx="2642958" cy="2329365"/>
          </a:xfrm>
          <a:prstGeom prst="rect">
            <a:avLst/>
          </a:prstGeom>
        </p:spPr>
      </p:pic>
      <p:pic>
        <p:nvPicPr>
          <p:cNvPr id="3076" name="Picture 4" descr="Streamlit • A faster way to build and share data apps">
            <a:extLst>
              <a:ext uri="{FF2B5EF4-FFF2-40B4-BE49-F238E27FC236}">
                <a16:creationId xmlns:a16="http://schemas.microsoft.com/office/drawing/2014/main" id="{992F2036-1F5B-4E74-9BF5-EED44C7E3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81" y="1462937"/>
            <a:ext cx="6624638" cy="3875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1964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Преимущества и улучшение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6941C1-2D73-4043-A8B1-D21BE146489D}"/>
              </a:ext>
            </a:extLst>
          </p:cNvPr>
          <p:cNvSpPr txBox="1"/>
          <p:nvPr/>
        </p:nvSpPr>
        <p:spPr>
          <a:xfrm>
            <a:off x="458786" y="981074"/>
            <a:ext cx="36417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dirty="0"/>
              <a:t>Преимущества: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Скорость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ru-RU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Высокие оценки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ru-RU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Open-Source </a:t>
            </a:r>
            <a:r>
              <a:rPr lang="ru-RU" dirty="0"/>
              <a:t>проект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ru-RU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Нет хранения данных коммерческих пользователей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560BFA-FC44-4A6F-B614-A8D92C833E38}"/>
              </a:ext>
            </a:extLst>
          </p:cNvPr>
          <p:cNvSpPr txBox="1"/>
          <p:nvPr/>
        </p:nvSpPr>
        <p:spPr>
          <a:xfrm>
            <a:off x="4614863" y="981074"/>
            <a:ext cx="425501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dirty="0"/>
              <a:t>Улучшения: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База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/>
              <a:t>Транскрибация</a:t>
            </a:r>
            <a:r>
              <a:rPr lang="ru-RU" dirty="0"/>
              <a:t> аудио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Разбиение на спикеров (</a:t>
            </a:r>
            <a:r>
              <a:rPr lang="ru-RU" dirty="0" err="1"/>
              <a:t>диаризация</a:t>
            </a:r>
            <a:r>
              <a:rPr lang="ru-RU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Трекинг определенных пользователей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Более современный интерфейс</a:t>
            </a:r>
          </a:p>
        </p:txBody>
      </p:sp>
    </p:spTree>
    <p:extLst>
      <p:ext uri="{BB962C8B-B14F-4D97-AF65-F5344CB8AC3E}">
        <p14:creationId xmlns:p14="http://schemas.microsoft.com/office/powerpoint/2010/main" val="2255231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1"/>
          </p:nvPr>
        </p:nvSpPr>
        <p:spPr>
          <a:xfrm>
            <a:off x="539749" y="1066800"/>
            <a:ext cx="7523164" cy="12620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4400" dirty="0"/>
              <a:t>Попробуйте наше решение!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608F0AF-2D5A-4002-BB8E-8F9E4F8C92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262" y="2574131"/>
            <a:ext cx="1507332" cy="15073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94CA529-2096-4972-9515-0970BCDF58A3}"/>
              </a:ext>
            </a:extLst>
          </p:cNvPr>
          <p:cNvSpPr txBox="1"/>
          <p:nvPr/>
        </p:nvSpPr>
        <p:spPr>
          <a:xfrm>
            <a:off x="2387985" y="4081463"/>
            <a:ext cx="2201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GitHub-</a:t>
            </a:r>
            <a:r>
              <a:rPr lang="ru-RU" dirty="0"/>
              <a:t>репозиторий</a:t>
            </a:r>
          </a:p>
        </p:txBody>
      </p:sp>
    </p:spTree>
    <p:extLst>
      <p:ext uri="{BB962C8B-B14F-4D97-AF65-F5344CB8AC3E}">
        <p14:creationId xmlns:p14="http://schemas.microsoft.com/office/powerpoint/2010/main" val="264043814"/>
      </p:ext>
    </p:extLst>
  </p:cSld>
  <p:clrMapOvr>
    <a:masterClrMapping/>
  </p:clrMapOvr>
</p:sld>
</file>

<file path=ppt/theme/theme1.xml><?xml version="1.0" encoding="utf-8"?>
<a:theme xmlns:a="http://schemas.openxmlformats.org/drawingml/2006/main" name="Титульный слайд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16x9_white_template" id="{815E4B3B-8E01-5242-B9F1-F7029D6381FB}" vid="{541B8C7B-4633-2E45-B746-A05B8E1543F8}"/>
    </a:ext>
  </a:extLst>
</a:theme>
</file>

<file path=ppt/theme/theme2.xml><?xml version="1.0" encoding="utf-8"?>
<a:theme xmlns:a="http://schemas.openxmlformats.org/drawingml/2006/main" name="Перебивочный слайд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16x9_white_template" id="{815E4B3B-8E01-5242-B9F1-F7029D6381FB}" vid="{6BE6B458-93C6-814D-A81B-47849E6A55A1}"/>
    </a:ext>
  </a:extLst>
</a:theme>
</file>

<file path=ppt/theme/theme3.xml><?xml version="1.0" encoding="utf-8"?>
<a:theme xmlns:a="http://schemas.openxmlformats.org/drawingml/2006/main" name="Текст картинка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16x9_white_template" id="{815E4B3B-8E01-5242-B9F1-F7029D6381FB}" vid="{7389C019-FE70-D24D-871A-DAD941594136}"/>
    </a:ext>
  </a:extLst>
</a:theme>
</file>

<file path=ppt/theme/theme4.xml><?xml version="1.0" encoding="utf-8"?>
<a:theme xmlns:a="http://schemas.openxmlformats.org/drawingml/2006/main" name="Текст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16x9_white_template" id="{815E4B3B-8E01-5242-B9F1-F7029D6381FB}" vid="{7389C019-FE70-D24D-871A-DAD941594136}"/>
    </a:ext>
  </a:extLst>
</a:theme>
</file>

<file path=ppt/theme/theme5.xml><?xml version="1.0" encoding="utf-8"?>
<a:theme xmlns:a="http://schemas.openxmlformats.org/drawingml/2006/main" name="Диаграммы">
  <a:themeElements>
    <a:clrScheme name="тема для слайдов с диаграммами">
      <a:dk1>
        <a:srgbClr val="414042"/>
      </a:dk1>
      <a:lt1>
        <a:sysClr val="window" lastClr="FFFFFF"/>
      </a:lt1>
      <a:dk2>
        <a:srgbClr val="FFFFFF"/>
      </a:dk2>
      <a:lt2>
        <a:srgbClr val="FFFFFF"/>
      </a:lt2>
      <a:accent1>
        <a:srgbClr val="293D6D"/>
      </a:accent1>
      <a:accent2>
        <a:srgbClr val="456EA9"/>
      </a:accent2>
      <a:accent3>
        <a:srgbClr val="68B0E0"/>
      </a:accent3>
      <a:accent4>
        <a:srgbClr val="ACC44D"/>
      </a:accent4>
      <a:accent5>
        <a:srgbClr val="4C9D8D"/>
      </a:accent5>
      <a:accent6>
        <a:srgbClr val="7F7F7F"/>
      </a:accent6>
      <a:hlink>
        <a:srgbClr val="414042"/>
      </a:hlink>
      <a:folHlink>
        <a:srgbClr val="41404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16x9_white_template" id="{815E4B3B-8E01-5242-B9F1-F7029D6381FB}" vid="{7389C019-FE70-D24D-871A-DAD941594136}"/>
    </a:ext>
  </a:extLst>
</a:theme>
</file>

<file path=ppt/theme/theme6.xml><?xml version="1.0" encoding="utf-8"?>
<a:theme xmlns:a="http://schemas.openxmlformats.org/drawingml/2006/main" name="Текст диаграмма">
  <a:themeElements>
    <a:clrScheme name="тема для слайдов текст-диаграмма">
      <a:dk1>
        <a:srgbClr val="414042"/>
      </a:dk1>
      <a:lt1>
        <a:sysClr val="window" lastClr="FFFFFF"/>
      </a:lt1>
      <a:dk2>
        <a:srgbClr val="FFFFFF"/>
      </a:dk2>
      <a:lt2>
        <a:srgbClr val="FFFFFF"/>
      </a:lt2>
      <a:accent1>
        <a:srgbClr val="EBA444"/>
      </a:accent1>
      <a:accent2>
        <a:srgbClr val="F06942"/>
      </a:accent2>
      <a:accent3>
        <a:srgbClr val="AD5483"/>
      </a:accent3>
      <a:accent4>
        <a:srgbClr val="456EA9"/>
      </a:accent4>
      <a:accent5>
        <a:srgbClr val="68B0E0"/>
      </a:accent5>
      <a:accent6>
        <a:srgbClr val="259789"/>
      </a:accent6>
      <a:hlink>
        <a:srgbClr val="414042"/>
      </a:hlink>
      <a:folHlink>
        <a:srgbClr val="41404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16x9_white_template" id="{815E4B3B-8E01-5242-B9F1-F7029D6381FB}" vid="{7389C019-FE70-D24D-871A-DAD941594136}"/>
    </a:ext>
  </a:extLst>
</a:theme>
</file>

<file path=ppt/theme/theme7.xml><?xml version="1.0" encoding="utf-8"?>
<a:theme xmlns:a="http://schemas.openxmlformats.org/drawingml/2006/main" name="Заключительный слайд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00DAE905-2894-9645-87E8-4A089C61D1E7}" vid="{BB001172-481D-5B4F-A54A-4F845D4C8301}"/>
    </a:ext>
  </a:extLst>
</a:theme>
</file>

<file path=ppt/theme/theme8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Presentation_16x9_white_template</Template>
  <TotalTime>1055</TotalTime>
  <Words>111</Words>
  <Application>Microsoft Office PowerPoint</Application>
  <PresentationFormat>Произвольный</PresentationFormat>
  <Paragraphs>42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7</vt:i4>
      </vt:variant>
      <vt:variant>
        <vt:lpstr>Заголовки слайдов</vt:lpstr>
      </vt:variant>
      <vt:variant>
        <vt:i4>8</vt:i4>
      </vt:variant>
    </vt:vector>
  </HeadingPairs>
  <TitlesOfParts>
    <vt:vector size="18" baseType="lpstr">
      <vt:lpstr>Arial</vt:lpstr>
      <vt:lpstr>Calibri</vt:lpstr>
      <vt:lpstr>Wingdings</vt:lpstr>
      <vt:lpstr>Титульный слайд</vt:lpstr>
      <vt:lpstr>Перебивочный слайд</vt:lpstr>
      <vt:lpstr>Текст картинка</vt:lpstr>
      <vt:lpstr>Текст</vt:lpstr>
      <vt:lpstr>Диаграммы</vt:lpstr>
      <vt:lpstr>Текст диаграмма</vt:lpstr>
      <vt:lpstr>Заключительный слайд</vt:lpstr>
      <vt:lpstr>EmoClassify</vt:lpstr>
      <vt:lpstr>Команда «Йогурт»</vt:lpstr>
      <vt:lpstr>Используемые данные</vt:lpstr>
      <vt:lpstr>Модель</vt:lpstr>
      <vt:lpstr>Оценка эмоций на видео</vt:lpstr>
      <vt:lpstr>API и прикладное решение</vt:lpstr>
      <vt:lpstr>Преимущества и улучшение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Анна Хомякова</dc:creator>
  <cp:lastModifiedBy>ACER PC</cp:lastModifiedBy>
  <cp:revision>119</cp:revision>
  <dcterms:created xsi:type="dcterms:W3CDTF">2019-09-24T12:37:05Z</dcterms:created>
  <dcterms:modified xsi:type="dcterms:W3CDTF">2024-04-21T09:18:53Z</dcterms:modified>
</cp:coreProperties>
</file>

<file path=docProps/thumbnail.jpeg>
</file>